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2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5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49946-8222-4836-8FCB-EBB313EF2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49292-1F78-4D52-ACAA-CF40178A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B0BB5-743C-4401-9660-3AA47FF1D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8E429-42FC-4946-AE9B-19A8B033A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BFCCB-78EB-4737-B253-9AEA49772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933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32F68-EE46-4BAA-9EEB-615DAFC9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EEDA0E-8B8C-47F6-B346-C843DD88B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A046A-AD09-4233-B724-A83321983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5B375-1692-4D4F-97E4-B798ADD35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D566B-9110-4366-9B56-C95F143F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1718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04BE76-7420-4FDF-935E-12328E2F8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38C03-FD48-4B21-87E2-D8D4F5A6B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E5A93-2BB3-4316-B046-E93229BF5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23C17-D1EC-4B7E-A889-21969012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D5ACA-D192-48EC-9E98-32259E6F4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4069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7D44-FD94-4F73-8F71-4AE9D56E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F09D0-51B5-4928-809F-DC0963832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E2BB0-AC62-43F8-B40C-E2191CC4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A6E3F-5ABB-4800-877D-0BC27FA6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CD65D-E061-49E4-8250-034082B6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9929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72644-5652-431B-9052-2360575D5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EB5D5-02B9-456F-8F43-DE970D622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7311A-398C-4461-88CC-84BF56191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6C018-2811-44D1-A5DD-392EF5BE4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01D0E-05DD-49FA-89EF-3155300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897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638F7-3C19-4997-A9B1-FC49C32A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A325F-4789-4D57-A2FB-30897D9C4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4E0B81-A510-438A-98F4-96BE2A852E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E4877-93F3-4372-AA6C-CCA5E0FD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3F48D-97F7-4A1F-8834-077BF0600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82FFC-A654-4E7E-B48A-73F520B7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5749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8FC10-2323-4302-B986-51CDAA367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371E4-EAB7-411A-8E2B-5A606DC9B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95396-6CCA-4E19-924D-3B249B895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47AD8F-CA16-47F9-AACB-8F1645CFC9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A3CF3-41BA-4D5D-9A94-715540567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8CDA7A-D9C5-47F3-BB5B-4A26BFC5A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36F23-A217-4688-AF81-B829CDFC6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AD09D7-E216-4F20-8A46-078FEF2BB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906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64C3-E195-4A2E-8BC9-4BF86B312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04D63-69AB-4C36-B016-526B3BA16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5FB752-29E5-4436-A1C0-0F8131688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807C2-2D1A-4FF7-810D-E3A9E6A35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149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9B0F8A-BA56-4DCB-8551-B604D4F31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BA661C-0C3E-49EA-93AD-B11B7FA1E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BB02E-2D83-42B8-ACC8-D477BDA23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5361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72DC5-2F3A-44AC-AC5E-92B8DDE00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52922-B998-4F78-BC5E-F4A8E4B68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230486-99EC-4526-A404-CCE41DB14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2064B-59C0-4CFF-A2ED-F98C9563D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EF740-70D6-493E-AA4E-5C2C7F464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915EA-2A53-43F4-9131-E309874E3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5685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9F85B-92B3-4B01-B1DB-909FFFA8D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B7CE5D-B569-49BA-8132-2C9F5F63EE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28F40-094D-48E4-9BDA-DA4F70D97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C242A-254A-4290-9E9B-273296AD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1AB7D-DE9D-4617-92F5-658806E6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75C63-26B6-4DD2-935B-2980A73E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267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FFEC95-D520-4D03-A345-4DA58BAA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B2C8A-F9BA-49F3-B337-D026902E1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0113D-D286-4EFE-ABAD-ECBCEF21AC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58228-FF74-4B1F-BD51-C71BDA8390AD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0B7BD-0308-4ED2-A191-1A2BAD4076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00044-5B29-4EB6-B163-F294783B3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645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npengshi" TargetMode="External"/><Relationship Id="rId5" Type="http://schemas.openxmlformats.org/officeDocument/2006/relationships/hyperlink" Target="https://medium.com/@tanpengshi" TargetMode="External"/><Relationship Id="rId4" Type="http://schemas.openxmlformats.org/officeDocument/2006/relationships/hyperlink" Target="https://www.linkedin.com/in/tanpengshi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9AB3-D76B-4B6B-8791-C7A0FDD36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8101" y="866240"/>
            <a:ext cx="7058024" cy="2387600"/>
          </a:xfrm>
        </p:spPr>
        <p:txBody>
          <a:bodyPr>
            <a:normAutofit fontScale="90000"/>
          </a:bodyPr>
          <a:lstStyle/>
          <a:p>
            <a:r>
              <a:rPr lang="en-SG" dirty="0"/>
              <a:t>Predicting Market Value - FIFA Soccer Players -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0B871-CBBC-4834-A3B8-1C92B5EB8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1038" y="3604161"/>
            <a:ext cx="5772150" cy="1655762"/>
          </a:xfrm>
        </p:spPr>
        <p:txBody>
          <a:bodyPr>
            <a:normAutofit lnSpcReduction="10000"/>
          </a:bodyPr>
          <a:lstStyle/>
          <a:p>
            <a:r>
              <a:rPr lang="en-SG" i="1" dirty="0">
                <a:latin typeface="+mj-lt"/>
              </a:rPr>
              <a:t>As Project 2 on Web Scraping and Regression of Metis Data Science Bootcamp</a:t>
            </a:r>
          </a:p>
          <a:p>
            <a:endParaRPr lang="en-SG" i="1" dirty="0">
              <a:latin typeface="+mj-lt"/>
            </a:endParaRPr>
          </a:p>
          <a:p>
            <a:r>
              <a:rPr lang="en-SG" dirty="0">
                <a:latin typeface="+mj-lt"/>
              </a:rPr>
              <a:t>Presenter: Tan Pengshi Alvin</a:t>
            </a:r>
          </a:p>
          <a:p>
            <a:endParaRPr lang="en-S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8C7C87-5321-4CB3-BFD3-6814C6C5D7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r="58674"/>
          <a:stretch/>
        </p:blipFill>
        <p:spPr>
          <a:xfrm>
            <a:off x="0" y="0"/>
            <a:ext cx="35052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E7BF75-112E-493E-B6FC-C3F22A9A9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07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E696-1AB9-4A9E-A7CF-FC21F6E0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A9179-1A41-43DC-98BB-63CD5A7B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0455"/>
          </a:xfrm>
        </p:spPr>
        <p:txBody>
          <a:bodyPr/>
          <a:lstStyle/>
          <a:p>
            <a:r>
              <a:rPr lang="en-SG" dirty="0">
                <a:latin typeface="+mj-lt"/>
              </a:rPr>
              <a:t>Determining </a:t>
            </a:r>
            <a:r>
              <a:rPr lang="en-SG" u="sng" dirty="0">
                <a:latin typeface="+mj-lt"/>
              </a:rPr>
              <a:t>Regularization Hyperparameter</a:t>
            </a:r>
            <a:r>
              <a:rPr lang="en-SG" dirty="0">
                <a:latin typeface="+mj-lt"/>
              </a:rPr>
              <a:t> by 5-Fold CV:</a:t>
            </a:r>
          </a:p>
          <a:p>
            <a:pPr marL="0" indent="0">
              <a:buNone/>
            </a:pPr>
            <a:r>
              <a:rPr lang="en-SG" dirty="0">
                <a:latin typeface="+mj-lt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12876-4B7F-4683-9DBC-BE56A816A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48A037-DE56-46D1-817A-70F3D8A14BFF}"/>
              </a:ext>
            </a:extLst>
          </p:cNvPr>
          <p:cNvSpPr txBox="1"/>
          <p:nvPr/>
        </p:nvSpPr>
        <p:spPr>
          <a:xfrm>
            <a:off x="1747520" y="2700357"/>
            <a:ext cx="81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+mj-lt"/>
              </a:rPr>
              <a:t>- Optimum Alpha for LASSO regression: </a:t>
            </a:r>
            <a:r>
              <a:rPr lang="en-SG" sz="2800" dirty="0">
                <a:solidFill>
                  <a:srgbClr val="FF0000"/>
                </a:solidFill>
                <a:latin typeface="+mj-lt"/>
              </a:rPr>
              <a:t>Approx. 0</a:t>
            </a:r>
            <a:endParaRPr lang="en-SG" sz="28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1B0D90-10C8-44DF-A483-037D5D71111B}"/>
              </a:ext>
            </a:extLst>
          </p:cNvPr>
          <p:cNvSpPr txBox="1"/>
          <p:nvPr/>
        </p:nvSpPr>
        <p:spPr>
          <a:xfrm>
            <a:off x="1747520" y="3498889"/>
            <a:ext cx="81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+mj-lt"/>
              </a:rPr>
              <a:t>- Optimum Alpha for Ridge regression: </a:t>
            </a:r>
            <a:r>
              <a:rPr lang="en-SG" sz="2800" dirty="0">
                <a:solidFill>
                  <a:srgbClr val="FF0000"/>
                </a:solidFill>
                <a:latin typeface="+mj-lt"/>
              </a:rPr>
              <a:t>0.93</a:t>
            </a:r>
            <a:endParaRPr lang="en-SG" sz="28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D2AEAB-7016-4A60-88F4-4AB5F972BFC0}"/>
              </a:ext>
            </a:extLst>
          </p:cNvPr>
          <p:cNvSpPr txBox="1"/>
          <p:nvPr/>
        </p:nvSpPr>
        <p:spPr>
          <a:xfrm>
            <a:off x="1747520" y="4297422"/>
            <a:ext cx="81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+mj-lt"/>
              </a:rPr>
              <a:t>- Optimum Alpha for Elastic Net regression: </a:t>
            </a:r>
            <a:r>
              <a:rPr lang="en-SG" sz="2800" dirty="0">
                <a:solidFill>
                  <a:srgbClr val="FF0000"/>
                </a:solidFill>
                <a:latin typeface="+mj-lt"/>
              </a:rPr>
              <a:t>Approx. 0</a:t>
            </a:r>
            <a:endParaRPr lang="en-SG" sz="28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4A2935-D774-4148-997A-A054460E37B5}"/>
              </a:ext>
            </a:extLst>
          </p:cNvPr>
          <p:cNvSpPr txBox="1"/>
          <p:nvPr/>
        </p:nvSpPr>
        <p:spPr>
          <a:xfrm>
            <a:off x="1747520" y="5095955"/>
            <a:ext cx="9234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+mj-lt"/>
              </a:rPr>
              <a:t>- Optimum degree for Polynomial regression: </a:t>
            </a:r>
            <a:r>
              <a:rPr lang="en-SG" sz="2800" dirty="0">
                <a:solidFill>
                  <a:srgbClr val="FF0000"/>
                </a:solidFill>
                <a:latin typeface="+mj-lt"/>
              </a:rPr>
              <a:t>Degree 4</a:t>
            </a:r>
            <a:endParaRPr lang="en-SG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95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9" grpId="0"/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E696-1AB9-4A9E-A7CF-FC21F6E0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12876-4B7F-4683-9DBC-BE56A816A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B6855C-FBB3-4149-8553-619DFB009FA6}"/>
                  </a:ext>
                </a:extLst>
              </p:cNvPr>
              <p:cNvSpPr txBox="1"/>
              <p:nvPr/>
            </p:nvSpPr>
            <p:spPr>
              <a:xfrm>
                <a:off x="962025" y="1819275"/>
                <a:ext cx="2828925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sz="2800" dirty="0">
                    <a:latin typeface="+mj-lt"/>
                  </a:rPr>
                  <a:t>Mean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800" dirty="0">
                    <a:latin typeface="+mj-lt"/>
                  </a:rPr>
                  <a:t> for </a:t>
                </a:r>
                <a:r>
                  <a:rPr lang="en-SG" dirty="0">
                    <a:latin typeface="+mj-lt"/>
                  </a:rPr>
                  <a:t>: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B6855C-FBB3-4149-8553-619DFB009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25" y="1819275"/>
                <a:ext cx="2828925" cy="800219"/>
              </a:xfrm>
              <a:prstGeom prst="rect">
                <a:avLst/>
              </a:prstGeom>
              <a:blipFill>
                <a:blip r:embed="rId3"/>
                <a:stretch>
                  <a:fillRect l="-3879" t="-68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D23376-7FE3-4C3E-87D1-89F9DCAA83CF}"/>
                  </a:ext>
                </a:extLst>
              </p:cNvPr>
              <p:cNvSpPr txBox="1"/>
              <p:nvPr/>
            </p:nvSpPr>
            <p:spPr>
              <a:xfrm>
                <a:off x="3390901" y="1771132"/>
                <a:ext cx="7153274" cy="1657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SG" sz="2800" dirty="0">
                    <a:latin typeface="+mj-lt"/>
                  </a:rPr>
                  <a:t>Linear Regression is </a:t>
                </a:r>
                <a14:m>
                  <m:oMath xmlns:m="http://schemas.openxmlformats.org/officeDocument/2006/math">
                    <m:r>
                      <a:rPr lang="en-SG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0.669</m:t>
                    </m:r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0.009</m:t>
                    </m:r>
                  </m:oMath>
                </a14:m>
                <a:endParaRPr lang="en-SG" sz="2800" b="0" dirty="0">
                  <a:latin typeface="+mj-lt"/>
                  <a:ea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SG" sz="2800" dirty="0">
                    <a:latin typeface="+mj-lt"/>
                  </a:rPr>
                  <a:t>Ridge Regression is </a:t>
                </a:r>
                <a14:m>
                  <m:oMath xmlns:m="http://schemas.openxmlformats.org/officeDocument/2006/math">
                    <m:r>
                      <a:rPr lang="en-SG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0.669</m:t>
                    </m:r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0.009</m:t>
                    </m:r>
                  </m:oMath>
                </a14:m>
                <a:endParaRPr lang="en-SG" sz="2800" dirty="0">
                  <a:latin typeface="+mj-lt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SG" sz="2800" dirty="0">
                    <a:latin typeface="+mj-lt"/>
                  </a:rPr>
                  <a:t>Polynomial Regression is </a:t>
                </a:r>
                <a14:m>
                  <m:oMath xmlns:m="http://schemas.openxmlformats.org/officeDocument/2006/math">
                    <m:r>
                      <a:rPr lang="en-SG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932</m:t>
                    </m:r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0.001</m:t>
                    </m:r>
                  </m:oMath>
                </a14:m>
                <a:endParaRPr lang="en-SG" sz="2800" dirty="0">
                  <a:latin typeface="+mj-lt"/>
                </a:endParaRP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D23376-7FE3-4C3E-87D1-89F9DCAA8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1" y="1771132"/>
                <a:ext cx="7153274" cy="1657868"/>
              </a:xfrm>
              <a:prstGeom prst="rect">
                <a:avLst/>
              </a:prstGeom>
              <a:blipFill>
                <a:blip r:embed="rId4"/>
                <a:stretch>
                  <a:fillRect l="-1789" t="-404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5A66516-11F2-4379-BA8F-8C81850522E0}"/>
              </a:ext>
            </a:extLst>
          </p:cNvPr>
          <p:cNvSpPr txBox="1"/>
          <p:nvPr/>
        </p:nvSpPr>
        <p:spPr>
          <a:xfrm>
            <a:off x="962024" y="3372249"/>
            <a:ext cx="28289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>
                <a:latin typeface="+mj-lt"/>
              </a:rPr>
              <a:t>Mean MAE for </a:t>
            </a:r>
            <a:r>
              <a:rPr lang="en-SG" dirty="0">
                <a:latin typeface="+mj-lt"/>
              </a:rPr>
              <a:t>:</a:t>
            </a:r>
          </a:p>
          <a:p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131F35-9BBA-45C3-8428-ABE14FDE3782}"/>
                  </a:ext>
                </a:extLst>
              </p:cNvPr>
              <p:cNvSpPr txBox="1"/>
              <p:nvPr/>
            </p:nvSpPr>
            <p:spPr>
              <a:xfrm>
                <a:off x="3790949" y="3372249"/>
                <a:ext cx="7153274" cy="1657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SG" sz="2800" dirty="0">
                    <a:latin typeface="+mj-lt"/>
                  </a:rPr>
                  <a:t>Linear Regression is </a:t>
                </a:r>
                <a14:m>
                  <m:oMath xmlns:m="http://schemas.openxmlformats.org/officeDocument/2006/math">
                    <m:r>
                      <a:rPr lang="en-SG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36</m:t>
                    </m:r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0.007</m:t>
                    </m:r>
                  </m:oMath>
                </a14:m>
                <a:endParaRPr lang="en-SG" sz="2800" b="0" dirty="0">
                  <a:latin typeface="+mj-lt"/>
                  <a:ea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SG" sz="2800" dirty="0">
                    <a:latin typeface="+mj-lt"/>
                  </a:rPr>
                  <a:t>Ridge Regression is </a:t>
                </a:r>
                <a14:m>
                  <m:oMath xmlns:m="http://schemas.openxmlformats.org/officeDocument/2006/math">
                    <m:r>
                      <a:rPr lang="en-SG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36</m:t>
                    </m:r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0.007</m:t>
                    </m:r>
                  </m:oMath>
                </a14:m>
                <a:endParaRPr lang="en-SG" sz="2800" dirty="0">
                  <a:latin typeface="+mj-lt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SG" sz="2800" dirty="0">
                    <a:latin typeface="+mj-lt"/>
                  </a:rPr>
                  <a:t>Polynomial Regression is </a:t>
                </a:r>
                <a14:m>
                  <m:oMath xmlns:m="http://schemas.openxmlformats.org/officeDocument/2006/math">
                    <m:r>
                      <a:rPr lang="en-SG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281</m:t>
                    </m:r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0.003</m:t>
                    </m:r>
                  </m:oMath>
                </a14:m>
                <a:endParaRPr lang="en-SG" sz="2800" dirty="0">
                  <a:latin typeface="+mj-lt"/>
                </a:endParaRP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131F35-9BBA-45C3-8428-ABE14FDE3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949" y="3372249"/>
                <a:ext cx="7153274" cy="1657868"/>
              </a:xfrm>
              <a:prstGeom prst="rect">
                <a:avLst/>
              </a:prstGeom>
              <a:blipFill>
                <a:blip r:embed="rId5"/>
                <a:stretch>
                  <a:fillRect l="-1790" t="-404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Brace 26">
            <a:extLst>
              <a:ext uri="{FF2B5EF4-FFF2-40B4-BE49-F238E27FC236}">
                <a16:creationId xmlns:a16="http://schemas.microsoft.com/office/drawing/2014/main" id="{295CF63D-5AFE-4DF3-B8B2-40BE3479807B}"/>
              </a:ext>
            </a:extLst>
          </p:cNvPr>
          <p:cNvSpPr/>
          <p:nvPr/>
        </p:nvSpPr>
        <p:spPr>
          <a:xfrm>
            <a:off x="10086974" y="1690688"/>
            <a:ext cx="581025" cy="29627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6DD09F-0894-46AD-A8BB-66190213BBCF}"/>
              </a:ext>
            </a:extLst>
          </p:cNvPr>
          <p:cNvSpPr txBox="1"/>
          <p:nvPr/>
        </p:nvSpPr>
        <p:spPr>
          <a:xfrm>
            <a:off x="10766281" y="2901607"/>
            <a:ext cx="152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Final CV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2DEB84-F782-4D2D-B141-2D52AA3D9460}"/>
              </a:ext>
            </a:extLst>
          </p:cNvPr>
          <p:cNvSpPr txBox="1"/>
          <p:nvPr/>
        </p:nvSpPr>
        <p:spPr>
          <a:xfrm>
            <a:off x="962024" y="4925223"/>
            <a:ext cx="72199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>
                <a:latin typeface="+mj-lt"/>
              </a:rPr>
              <a:t>Scoring on Test Set for </a:t>
            </a:r>
            <a:r>
              <a:rPr lang="en-SG" sz="2800" b="1" u="sng" dirty="0">
                <a:latin typeface="+mj-lt"/>
              </a:rPr>
              <a:t>Polynomial Regression</a:t>
            </a:r>
            <a:r>
              <a:rPr lang="en-SG" sz="2800" dirty="0">
                <a:latin typeface="+mj-lt"/>
              </a:rPr>
              <a:t>:</a:t>
            </a:r>
            <a:endParaRPr lang="en-SG" dirty="0">
              <a:latin typeface="+mj-lt"/>
            </a:endParaRPr>
          </a:p>
          <a:p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FF5F7D-775D-4915-8024-5E21F24EF023}"/>
                  </a:ext>
                </a:extLst>
              </p:cNvPr>
              <p:cNvSpPr txBox="1"/>
              <p:nvPr/>
            </p:nvSpPr>
            <p:spPr>
              <a:xfrm>
                <a:off x="7924800" y="4924539"/>
                <a:ext cx="26193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800" dirty="0"/>
                  <a:t> : 0.930</a:t>
                </a:r>
              </a:p>
              <a:p>
                <a:pPr marL="285750" indent="-285750">
                  <a:buFontTx/>
                  <a:buChar char="-"/>
                </a:pPr>
                <a:r>
                  <a:rPr lang="en-SG" sz="2800" dirty="0"/>
                  <a:t>MAE : 0.279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FF5F7D-775D-4915-8024-5E21F24EF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4924539"/>
                <a:ext cx="2619375" cy="954107"/>
              </a:xfrm>
              <a:prstGeom prst="rect">
                <a:avLst/>
              </a:prstGeom>
              <a:blipFill>
                <a:blip r:embed="rId6"/>
                <a:stretch>
                  <a:fillRect l="-4884" t="-6410" b="-179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116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6" grpId="0"/>
      <p:bldP spid="27" grpId="0" animBg="1"/>
      <p:bldP spid="28" grpId="0"/>
      <p:bldP spid="30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5ED0-34F3-4F8A-AA24-B7EDE3EA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61C73-AB54-416A-8092-38D03AA9F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13337E-EC89-4731-BEC5-1CFDB4DC6005}"/>
              </a:ext>
            </a:extLst>
          </p:cNvPr>
          <p:cNvSpPr txBox="1"/>
          <p:nvPr/>
        </p:nvSpPr>
        <p:spPr>
          <a:xfrm>
            <a:off x="838200" y="1562100"/>
            <a:ext cx="72199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>
                <a:latin typeface="+mj-lt"/>
              </a:rPr>
              <a:t>Scoring on Test Set for </a:t>
            </a:r>
            <a:r>
              <a:rPr lang="en-SG" sz="2800" b="1" u="sng" dirty="0">
                <a:latin typeface="+mj-lt"/>
              </a:rPr>
              <a:t>Log Market Value</a:t>
            </a:r>
            <a:r>
              <a:rPr lang="en-SG" sz="2800" dirty="0">
                <a:latin typeface="+mj-lt"/>
              </a:rPr>
              <a:t>:</a:t>
            </a:r>
            <a:endParaRPr lang="en-SG" dirty="0">
              <a:latin typeface="+mj-lt"/>
            </a:endParaRPr>
          </a:p>
          <a:p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F9A748-8915-4036-A4BB-64D85B6C7ED4}"/>
                  </a:ext>
                </a:extLst>
              </p:cNvPr>
              <p:cNvSpPr txBox="1"/>
              <p:nvPr/>
            </p:nvSpPr>
            <p:spPr>
              <a:xfrm>
                <a:off x="7086600" y="1562100"/>
                <a:ext cx="26193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SG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400" dirty="0"/>
                  <a:t> : 0.930</a:t>
                </a:r>
              </a:p>
              <a:p>
                <a:pPr marL="285750" indent="-285750">
                  <a:buFontTx/>
                  <a:buChar char="-"/>
                </a:pPr>
                <a:r>
                  <a:rPr lang="en-SG" sz="2400" dirty="0"/>
                  <a:t>MAE : 0.279</a:t>
                </a:r>
              </a:p>
              <a:p>
                <a:pPr marL="285750" indent="-285750">
                  <a:buFontTx/>
                  <a:buChar char="-"/>
                </a:pPr>
                <a:r>
                  <a:rPr lang="en-SG" sz="2400" dirty="0"/>
                  <a:t> Kurtosis : 1.001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F9A748-8915-4036-A4BB-64D85B6C7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1562100"/>
                <a:ext cx="2619375" cy="1200329"/>
              </a:xfrm>
              <a:prstGeom prst="rect">
                <a:avLst/>
              </a:prstGeom>
              <a:blipFill>
                <a:blip r:embed="rId3"/>
                <a:stretch>
                  <a:fillRect l="-3730" t="-4061" b="-1116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4EF55CF-A07D-4AC7-8E68-AF4C4CCA6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1" y="3086100"/>
            <a:ext cx="11497038" cy="340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9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5ED0-34F3-4F8A-AA24-B7EDE3EA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61C73-AB54-416A-8092-38D03AA9F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13337E-EC89-4731-BEC5-1CFDB4DC6005}"/>
              </a:ext>
            </a:extLst>
          </p:cNvPr>
          <p:cNvSpPr txBox="1"/>
          <p:nvPr/>
        </p:nvSpPr>
        <p:spPr>
          <a:xfrm>
            <a:off x="838200" y="1562100"/>
            <a:ext cx="72199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>
                <a:latin typeface="+mj-lt"/>
              </a:rPr>
              <a:t>Scoring on Test Set for </a:t>
            </a:r>
            <a:r>
              <a:rPr lang="en-SG" sz="2800" b="1" u="sng" dirty="0">
                <a:latin typeface="+mj-lt"/>
              </a:rPr>
              <a:t>Market Value</a:t>
            </a:r>
            <a:r>
              <a:rPr lang="en-SG" sz="2800" dirty="0">
                <a:latin typeface="+mj-lt"/>
              </a:rPr>
              <a:t>:</a:t>
            </a:r>
            <a:endParaRPr lang="en-SG" dirty="0">
              <a:latin typeface="+mj-lt"/>
            </a:endParaRPr>
          </a:p>
          <a:p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F9A748-8915-4036-A4BB-64D85B6C7ED4}"/>
                  </a:ext>
                </a:extLst>
              </p:cNvPr>
              <p:cNvSpPr txBox="1"/>
              <p:nvPr/>
            </p:nvSpPr>
            <p:spPr>
              <a:xfrm>
                <a:off x="6581775" y="1562100"/>
                <a:ext cx="426910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SG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400" dirty="0"/>
                  <a:t> : 0.836</a:t>
                </a:r>
              </a:p>
              <a:p>
                <a:pPr marL="285750" indent="-285750">
                  <a:buFontTx/>
                  <a:buChar char="-"/>
                </a:pPr>
                <a:r>
                  <a:rPr lang="en-SG" sz="2400" dirty="0"/>
                  <a:t>MAE : € 668,584</a:t>
                </a:r>
              </a:p>
              <a:p>
                <a:pPr marL="285750" indent="-285750">
                  <a:buFontTx/>
                  <a:buChar char="-"/>
                </a:pPr>
                <a:r>
                  <a:rPr lang="en-SG" sz="2400" dirty="0"/>
                  <a:t>Kurtosis : 234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F9A748-8915-4036-A4BB-64D85B6C7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775" y="1562100"/>
                <a:ext cx="4269105" cy="1200329"/>
              </a:xfrm>
              <a:prstGeom prst="rect">
                <a:avLst/>
              </a:prstGeom>
              <a:blipFill>
                <a:blip r:embed="rId3"/>
                <a:stretch>
                  <a:fillRect l="-2286" t="-4061" b="-1116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7EC48C4-7DB7-4A68-B33C-6BE9346CE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3020997"/>
            <a:ext cx="11468100" cy="339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5ED0-34F3-4F8A-AA24-B7EDE3EA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61C73-AB54-416A-8092-38D03AA9F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0A5D99-873B-4C67-B4DE-F849ECAB0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75" y="2162175"/>
            <a:ext cx="10769850" cy="35528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7F2E18-DE94-49BF-A3F1-9B3FDC9FCCEE}"/>
              </a:ext>
            </a:extLst>
          </p:cNvPr>
          <p:cNvSpPr/>
          <p:nvPr/>
        </p:nvSpPr>
        <p:spPr>
          <a:xfrm>
            <a:off x="487362" y="2731135"/>
            <a:ext cx="11217275" cy="36766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52C5AF-48C8-4F6C-9300-F46EB2723016}"/>
              </a:ext>
            </a:extLst>
          </p:cNvPr>
          <p:cNvSpPr/>
          <p:nvPr/>
        </p:nvSpPr>
        <p:spPr>
          <a:xfrm>
            <a:off x="487361" y="3300095"/>
            <a:ext cx="11217275" cy="36766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0D5C39-E20F-4053-8ACB-2E8717AA9898}"/>
              </a:ext>
            </a:extLst>
          </p:cNvPr>
          <p:cNvSpPr/>
          <p:nvPr/>
        </p:nvSpPr>
        <p:spPr>
          <a:xfrm>
            <a:off x="3000375" y="2731135"/>
            <a:ext cx="1143000" cy="367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81038-322D-467E-B086-DA53E728CCF7}"/>
              </a:ext>
            </a:extLst>
          </p:cNvPr>
          <p:cNvSpPr/>
          <p:nvPr/>
        </p:nvSpPr>
        <p:spPr>
          <a:xfrm>
            <a:off x="3000375" y="3300095"/>
            <a:ext cx="1143000" cy="367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8B2C4E-C53F-4B89-A0AF-0291222A8388}"/>
              </a:ext>
            </a:extLst>
          </p:cNvPr>
          <p:cNvSpPr/>
          <p:nvPr/>
        </p:nvSpPr>
        <p:spPr>
          <a:xfrm>
            <a:off x="7391400" y="2731135"/>
            <a:ext cx="590550" cy="367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6B777A-F33E-45E0-A696-B69B0E73DB7B}"/>
              </a:ext>
            </a:extLst>
          </p:cNvPr>
          <p:cNvSpPr/>
          <p:nvPr/>
        </p:nvSpPr>
        <p:spPr>
          <a:xfrm>
            <a:off x="7391400" y="3300095"/>
            <a:ext cx="590550" cy="367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0D295F-6608-45F5-B28E-3C0B498F7161}"/>
              </a:ext>
            </a:extLst>
          </p:cNvPr>
          <p:cNvSpPr/>
          <p:nvPr/>
        </p:nvSpPr>
        <p:spPr>
          <a:xfrm>
            <a:off x="5073015" y="2731134"/>
            <a:ext cx="1143000" cy="367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C4BCC5-C736-4A42-B955-28CE772F62B6}"/>
              </a:ext>
            </a:extLst>
          </p:cNvPr>
          <p:cNvSpPr/>
          <p:nvPr/>
        </p:nvSpPr>
        <p:spPr>
          <a:xfrm>
            <a:off x="5073015" y="3300094"/>
            <a:ext cx="1143000" cy="367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93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8F6A-73E4-45F8-8FB7-254ADFC9E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Conclusion &amp; 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726E2-59C0-4E70-93E6-69A02FCC8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A840DD-497F-4B2E-B3AE-367E620B0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56844"/>
            <a:ext cx="9801225" cy="603250"/>
          </a:xfrm>
        </p:spPr>
        <p:txBody>
          <a:bodyPr>
            <a:noAutofit/>
          </a:bodyPr>
          <a:lstStyle/>
          <a:p>
            <a:r>
              <a:rPr lang="en-SG" sz="3000" dirty="0">
                <a:latin typeface="+mj-lt"/>
              </a:rPr>
              <a:t>Taking logarithm of target variable is not an ideal.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14FEC6-7BA6-445A-9017-0A1EC483B5AF}"/>
              </a:ext>
            </a:extLst>
          </p:cNvPr>
          <p:cNvSpPr txBox="1">
            <a:spLocks/>
          </p:cNvSpPr>
          <p:nvPr/>
        </p:nvSpPr>
        <p:spPr>
          <a:xfrm>
            <a:off x="838200" y="2737718"/>
            <a:ext cx="9801225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Possible to explore more feature engineering.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52B29D-FBD2-483A-9A0B-E2BA34138DA5}"/>
              </a:ext>
            </a:extLst>
          </p:cNvPr>
          <p:cNvSpPr txBox="1">
            <a:spLocks/>
          </p:cNvSpPr>
          <p:nvPr/>
        </p:nvSpPr>
        <p:spPr>
          <a:xfrm>
            <a:off x="838200" y="3718592"/>
            <a:ext cx="9801225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Polynomial Regression can be a very effective model.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856F82-984A-492D-A617-EC3ED795D0E4}"/>
              </a:ext>
            </a:extLst>
          </p:cNvPr>
          <p:cNvSpPr txBox="1">
            <a:spLocks/>
          </p:cNvSpPr>
          <p:nvPr/>
        </p:nvSpPr>
        <p:spPr>
          <a:xfrm>
            <a:off x="838200" y="4699466"/>
            <a:ext cx="10515600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Market Value could be  dependent on other </a:t>
            </a:r>
            <a:r>
              <a:rPr lang="en-SG" sz="3000" b="1" dirty="0">
                <a:latin typeface="+mj-lt"/>
              </a:rPr>
              <a:t>important features</a:t>
            </a:r>
            <a:r>
              <a:rPr lang="en-SG" sz="3000" dirty="0">
                <a:latin typeface="+mj-lt"/>
              </a:rPr>
              <a:t>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D0B00C1-3D43-4FB8-9F7C-29D1B4536C01}"/>
              </a:ext>
            </a:extLst>
          </p:cNvPr>
          <p:cNvSpPr txBox="1">
            <a:spLocks/>
          </p:cNvSpPr>
          <p:nvPr/>
        </p:nvSpPr>
        <p:spPr>
          <a:xfrm>
            <a:off x="838200" y="5679768"/>
            <a:ext cx="10515600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Consider data collection from other sources.</a:t>
            </a:r>
          </a:p>
        </p:txBody>
      </p:sp>
    </p:spTree>
    <p:extLst>
      <p:ext uri="{BB962C8B-B14F-4D97-AF65-F5344CB8AC3E}">
        <p14:creationId xmlns:p14="http://schemas.microsoft.com/office/powerpoint/2010/main" val="145373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9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695D-044A-4880-8135-C3362CE9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/>
              <a:t>Appendix – Removing </a:t>
            </a:r>
            <a:r>
              <a:rPr lang="en-SG" sz="4000" i="1" dirty="0"/>
              <a:t>Ball Skills </a:t>
            </a:r>
            <a:r>
              <a:rPr lang="en-SG" sz="4000" dirty="0"/>
              <a:t>and </a:t>
            </a:r>
            <a:r>
              <a:rPr lang="en-SG" sz="4000" i="1" dirty="0"/>
              <a:t>Mental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477F1-E9FE-4036-A75D-CDA91A1E5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D40CD8-0FC6-4CB9-9B65-C97CFC02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388" y="2633505"/>
            <a:ext cx="9947223" cy="3724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81A4FB-050C-45B7-87EE-61C69BDF7DF4}"/>
              </a:ext>
            </a:extLst>
          </p:cNvPr>
          <p:cNvSpPr txBox="1"/>
          <p:nvPr/>
        </p:nvSpPr>
        <p:spPr>
          <a:xfrm>
            <a:off x="838200" y="1485322"/>
            <a:ext cx="72199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latin typeface="+mj-lt"/>
              </a:rPr>
              <a:t>Scoring on Test Set for </a:t>
            </a:r>
            <a:r>
              <a:rPr lang="en-SG" sz="2400" b="1" u="sng" dirty="0">
                <a:latin typeface="+mj-lt"/>
              </a:rPr>
              <a:t>Market Value</a:t>
            </a:r>
            <a:r>
              <a:rPr lang="en-SG" sz="2800" dirty="0">
                <a:latin typeface="+mj-lt"/>
              </a:rPr>
              <a:t>:</a:t>
            </a:r>
            <a:endParaRPr lang="en-SG" dirty="0">
              <a:latin typeface="+mj-lt"/>
            </a:endParaRPr>
          </a:p>
          <a:p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A33C91-CDE4-4584-AC33-0FB4E7B72DB9}"/>
                  </a:ext>
                </a:extLst>
              </p:cNvPr>
              <p:cNvSpPr txBox="1"/>
              <p:nvPr/>
            </p:nvSpPr>
            <p:spPr>
              <a:xfrm>
                <a:off x="5830775" y="1562100"/>
                <a:ext cx="426910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SG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000" dirty="0"/>
                  <a:t> : 0.811</a:t>
                </a:r>
              </a:p>
              <a:p>
                <a:pPr marL="285750" indent="-285750">
                  <a:buFontTx/>
                  <a:buChar char="-"/>
                </a:pPr>
                <a:r>
                  <a:rPr lang="en-SG" sz="2000" dirty="0"/>
                  <a:t>MAE : € 837,072</a:t>
                </a:r>
              </a:p>
              <a:p>
                <a:pPr marL="285750" indent="-285750">
                  <a:buFontTx/>
                  <a:buChar char="-"/>
                </a:pPr>
                <a:r>
                  <a:rPr lang="en-SG" sz="2000" dirty="0"/>
                  <a:t>Kurtosis : 107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A33C91-CDE4-4584-AC33-0FB4E7B72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775" y="1562100"/>
                <a:ext cx="4269105" cy="1015663"/>
              </a:xfrm>
              <a:prstGeom prst="rect">
                <a:avLst/>
              </a:prstGeom>
              <a:blipFill>
                <a:blip r:embed="rId4"/>
                <a:stretch>
                  <a:fillRect l="-1569" t="-3593" b="-101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E963B18-85D5-43E3-80C1-23EF9A870D04}"/>
              </a:ext>
            </a:extLst>
          </p:cNvPr>
          <p:cNvSpPr/>
          <p:nvPr/>
        </p:nvSpPr>
        <p:spPr>
          <a:xfrm>
            <a:off x="3051174" y="2654541"/>
            <a:ext cx="3776345" cy="18260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9395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AB932D-0C96-48CC-8A3A-2327ED10B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45C7E-4AEC-4173-8A2A-DC29D633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326" y="203458"/>
            <a:ext cx="4133849" cy="1325563"/>
          </a:xfrm>
        </p:spPr>
        <p:txBody>
          <a:bodyPr>
            <a:noAutofit/>
          </a:bodyPr>
          <a:lstStyle/>
          <a:p>
            <a:r>
              <a:rPr lang="en-SG" sz="5400" dirty="0"/>
              <a:t>Thank You!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AF5B04-FA22-4B46-99D3-B0FB90069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DA90BE-401A-4F22-BD22-8F5AB5FD1FB8}"/>
              </a:ext>
            </a:extLst>
          </p:cNvPr>
          <p:cNvSpPr txBox="1"/>
          <p:nvPr/>
        </p:nvSpPr>
        <p:spPr>
          <a:xfrm>
            <a:off x="5657849" y="995012"/>
            <a:ext cx="5534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latin typeface="+mj-lt"/>
              </a:rPr>
              <a:t>Follow me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+mj-lt"/>
              </a:rPr>
              <a:t>LinkedIn:   </a:t>
            </a:r>
            <a:r>
              <a:rPr lang="en-SG" dirty="0">
                <a:latin typeface="+mj-lt"/>
                <a:hlinkClick r:id="rId4"/>
              </a:rPr>
              <a:t>https://www.linkedin.com/in/tanpengshi/</a:t>
            </a:r>
            <a:endParaRPr lang="en-SG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+mj-lt"/>
              </a:rPr>
              <a:t>Medium: </a:t>
            </a:r>
            <a:r>
              <a:rPr lang="en-SG" dirty="0">
                <a:latin typeface="+mj-lt"/>
                <a:hlinkClick r:id="rId5"/>
              </a:rPr>
              <a:t>https://medium.com/@tanpengshi</a:t>
            </a:r>
            <a:endParaRPr lang="en-SG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+mj-lt"/>
              </a:rPr>
              <a:t>GitHub: </a:t>
            </a:r>
            <a:r>
              <a:rPr lang="en-SG" dirty="0">
                <a:latin typeface="+mj-lt"/>
                <a:hlinkClick r:id="rId6"/>
              </a:rPr>
              <a:t>https://github.com/tanpengshi</a:t>
            </a: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691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BBB8-3FC7-49B0-A5B3-F0B8A57D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1D970-AB02-4E79-BF21-2B4443B10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85432"/>
            <a:ext cx="9801225" cy="603250"/>
          </a:xfrm>
        </p:spPr>
        <p:txBody>
          <a:bodyPr>
            <a:noAutofit/>
          </a:bodyPr>
          <a:lstStyle/>
          <a:p>
            <a:r>
              <a:rPr lang="en-SG" sz="3000" dirty="0">
                <a:latin typeface="+mj-lt"/>
              </a:rPr>
              <a:t>Market value of a soccer player is his potential transfer cost.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3C3BB-4C41-441D-8CE2-664C4F942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EC691A-D065-48C8-A1B1-8BFFA20FC28B}"/>
              </a:ext>
            </a:extLst>
          </p:cNvPr>
          <p:cNvSpPr txBox="1">
            <a:spLocks/>
          </p:cNvSpPr>
          <p:nvPr/>
        </p:nvSpPr>
        <p:spPr>
          <a:xfrm>
            <a:off x="838199" y="2850113"/>
            <a:ext cx="9315450" cy="6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Market value is dependent on several factors.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121A0-6BBF-48D5-8AFF-F56F4200A7A9}"/>
              </a:ext>
            </a:extLst>
          </p:cNvPr>
          <p:cNvSpPr txBox="1">
            <a:spLocks/>
          </p:cNvSpPr>
          <p:nvPr/>
        </p:nvSpPr>
        <p:spPr>
          <a:xfrm>
            <a:off x="838199" y="3814794"/>
            <a:ext cx="9315450" cy="6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Predict market value based on skills and age.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1B6B2D-6807-4A78-B546-8A59A90614CC}"/>
              </a:ext>
            </a:extLst>
          </p:cNvPr>
          <p:cNvSpPr txBox="1">
            <a:spLocks/>
          </p:cNvSpPr>
          <p:nvPr/>
        </p:nvSpPr>
        <p:spPr>
          <a:xfrm>
            <a:off x="838199" y="4779475"/>
            <a:ext cx="9315450" cy="6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Web scraped about 20,000 players from FIFA Index.</a:t>
            </a:r>
          </a:p>
        </p:txBody>
      </p:sp>
    </p:spTree>
    <p:extLst>
      <p:ext uri="{BB962C8B-B14F-4D97-AF65-F5344CB8AC3E}">
        <p14:creationId xmlns:p14="http://schemas.microsoft.com/office/powerpoint/2010/main" val="263445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BBB8-3FC7-49B0-A5B3-F0B8A57D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Introduction – Skill Ratings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3C3BB-4C41-441D-8CE2-664C4F942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8F0213-30D0-4AA6-85F3-9CD0D2BC3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524" y="3832356"/>
            <a:ext cx="2133710" cy="16637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89297B-138A-4466-AF0D-AF4B4C00D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524" y="1756844"/>
            <a:ext cx="2133710" cy="20130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378C9F-78B6-4E55-A8E9-7D90C62D2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0281" y="1756844"/>
            <a:ext cx="2127359" cy="31751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16D334-65EC-4D33-AC48-9EED51E5B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567" y="4557811"/>
            <a:ext cx="2121009" cy="1974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B301DC-BDF9-48A1-8D68-AE9DE7A3EF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1371" y="1762345"/>
            <a:ext cx="2089257" cy="35053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E839D0-4418-4314-8904-A41CED48B6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359" y="1756844"/>
            <a:ext cx="2127359" cy="39054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13B70A-F350-4F55-98C6-8CF8017B6C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3765" y="1761483"/>
            <a:ext cx="2108308" cy="277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6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FB898-13FC-4902-9C8C-3CA4ACF80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67EAF-B5CF-46AD-A362-906A53AB1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93598-5959-4659-A8B7-5EC023245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1" y="1885432"/>
            <a:ext cx="11280937" cy="393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9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D917-5788-4E0A-B19A-9D4F0909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381"/>
            <a:ext cx="10515600" cy="1325563"/>
          </a:xfrm>
        </p:spPr>
        <p:txBody>
          <a:bodyPr/>
          <a:lstStyle/>
          <a:p>
            <a:r>
              <a:rPr lang="en-SG" dirty="0"/>
              <a:t>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B86FA-0035-47AE-A768-721BA15E8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792684-5D6E-4B14-995C-464433AA7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356686"/>
            <a:ext cx="6144438" cy="55013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241BF3-8001-4EC8-A989-EBC16EE88650}"/>
              </a:ext>
            </a:extLst>
          </p:cNvPr>
          <p:cNvSpPr txBox="1"/>
          <p:nvPr/>
        </p:nvSpPr>
        <p:spPr>
          <a:xfrm>
            <a:off x="7162800" y="2409480"/>
            <a:ext cx="4778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u="sng" dirty="0">
                <a:latin typeface="+mj-lt"/>
              </a:rPr>
              <a:t>Height</a:t>
            </a:r>
            <a:r>
              <a:rPr lang="en-SG" sz="2400" dirty="0">
                <a:latin typeface="+mj-lt"/>
              </a:rPr>
              <a:t>, </a:t>
            </a:r>
            <a:r>
              <a:rPr lang="en-SG" sz="2400" u="sng" dirty="0">
                <a:latin typeface="+mj-lt"/>
              </a:rPr>
              <a:t>Weight</a:t>
            </a:r>
            <a:r>
              <a:rPr lang="en-SG" sz="2400" dirty="0">
                <a:latin typeface="+mj-lt"/>
              </a:rPr>
              <a:t>, </a:t>
            </a:r>
            <a:r>
              <a:rPr lang="en-SG" sz="2400" u="sng" dirty="0">
                <a:latin typeface="+mj-lt"/>
              </a:rPr>
              <a:t>Age</a:t>
            </a:r>
            <a:r>
              <a:rPr lang="en-SG" sz="2400" dirty="0">
                <a:latin typeface="+mj-lt"/>
              </a:rPr>
              <a:t>, </a:t>
            </a:r>
            <a:r>
              <a:rPr lang="en-SG" sz="2400" u="sng" dirty="0">
                <a:latin typeface="+mj-lt"/>
              </a:rPr>
              <a:t>Preferred Foot </a:t>
            </a:r>
            <a:r>
              <a:rPr lang="en-SG" sz="2400" dirty="0">
                <a:latin typeface="+mj-lt"/>
              </a:rPr>
              <a:t>and </a:t>
            </a:r>
            <a:r>
              <a:rPr lang="en-SG" sz="2400" u="sng" dirty="0">
                <a:latin typeface="+mj-lt"/>
              </a:rPr>
              <a:t>Goalkeeping</a:t>
            </a:r>
            <a:r>
              <a:rPr lang="en-SG" sz="2400" dirty="0">
                <a:latin typeface="+mj-lt"/>
              </a:rPr>
              <a:t> seems to be uncorrelated with target variable.</a:t>
            </a:r>
          </a:p>
          <a:p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68BEA-37CC-4867-82D4-7C8D12A8A3E7}"/>
              </a:ext>
            </a:extLst>
          </p:cNvPr>
          <p:cNvSpPr txBox="1"/>
          <p:nvPr/>
        </p:nvSpPr>
        <p:spPr>
          <a:xfrm>
            <a:off x="7162800" y="3952964"/>
            <a:ext cx="4778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latin typeface="+mj-lt"/>
              </a:rPr>
              <a:t>Should we remove them?</a:t>
            </a:r>
          </a:p>
          <a:p>
            <a:endParaRPr lang="en-SG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B2155F-A8C0-4DF2-9F13-5C76F7E90336}"/>
              </a:ext>
            </a:extLst>
          </p:cNvPr>
          <p:cNvSpPr/>
          <p:nvPr/>
        </p:nvSpPr>
        <p:spPr>
          <a:xfrm>
            <a:off x="1647825" y="5791200"/>
            <a:ext cx="457200" cy="80116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165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D917-5788-4E0A-B19A-9D4F0909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381"/>
            <a:ext cx="10515600" cy="1325563"/>
          </a:xfrm>
        </p:spPr>
        <p:txBody>
          <a:bodyPr/>
          <a:lstStyle/>
          <a:p>
            <a:r>
              <a:rPr lang="en-SG" dirty="0"/>
              <a:t>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B86FA-0035-47AE-A768-721BA15E8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BA663D-E79C-4CEB-9570-316CA1CE3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495944"/>
            <a:ext cx="6619875" cy="5147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600AAB-62FE-4578-ABC7-C1E8B06CA698}"/>
              </a:ext>
            </a:extLst>
          </p:cNvPr>
          <p:cNvSpPr txBox="1"/>
          <p:nvPr/>
        </p:nvSpPr>
        <p:spPr>
          <a:xfrm>
            <a:off x="7162800" y="2341691"/>
            <a:ext cx="47780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latin typeface="+mj-lt"/>
              </a:rPr>
              <a:t>Several goalkeepers enjoy high market value.</a:t>
            </a:r>
          </a:p>
          <a:p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6A2E88-3F69-401A-BF2C-7801B4DF0CC1}"/>
              </a:ext>
            </a:extLst>
          </p:cNvPr>
          <p:cNvSpPr txBox="1"/>
          <p:nvPr/>
        </p:nvSpPr>
        <p:spPr>
          <a:xfrm>
            <a:off x="7162800" y="3449168"/>
            <a:ext cx="47780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latin typeface="+mj-lt"/>
              </a:rPr>
              <a:t>Goalkeeping scores are inversely proportional to other scores.</a:t>
            </a:r>
          </a:p>
          <a:p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5B602F-28F5-4AE3-A2BF-166B19732A46}"/>
              </a:ext>
            </a:extLst>
          </p:cNvPr>
          <p:cNvSpPr txBox="1"/>
          <p:nvPr/>
        </p:nvSpPr>
        <p:spPr>
          <a:xfrm>
            <a:off x="7162800" y="4623392"/>
            <a:ext cx="4778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latin typeface="+mj-lt"/>
              </a:rPr>
              <a:t>Context is important.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7401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8CDEF7-6AE0-4BA3-B1F5-8FE6A7250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6DD7A-BDBF-4348-A7AC-2B9C67E42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80" y="0"/>
            <a:ext cx="6791215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18C68FF-2291-44B1-A786-0FE5B5647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36537"/>
            <a:ext cx="3181350" cy="1325563"/>
          </a:xfrm>
        </p:spPr>
        <p:txBody>
          <a:bodyPr/>
          <a:lstStyle/>
          <a:p>
            <a:r>
              <a:rPr lang="en-SG" dirty="0"/>
              <a:t>Exploratory Data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DA6C8-DCBE-46CB-A14F-512E99D6583B}"/>
              </a:ext>
            </a:extLst>
          </p:cNvPr>
          <p:cNvSpPr txBox="1"/>
          <p:nvPr/>
        </p:nvSpPr>
        <p:spPr>
          <a:xfrm>
            <a:off x="209550" y="2113002"/>
            <a:ext cx="350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latin typeface="+mj-lt"/>
              </a:rPr>
              <a:t>Distribution of Market Value is exponential.</a:t>
            </a:r>
          </a:p>
          <a:p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693450-BD29-447B-9AF8-25BB35BF096E}"/>
              </a:ext>
            </a:extLst>
          </p:cNvPr>
          <p:cNvSpPr txBox="1"/>
          <p:nvPr/>
        </p:nvSpPr>
        <p:spPr>
          <a:xfrm>
            <a:off x="209550" y="3217902"/>
            <a:ext cx="35052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latin typeface="+mj-lt"/>
              </a:rPr>
              <a:t>A high score in a single skill category does not guarantee high market value.</a:t>
            </a:r>
          </a:p>
          <a:p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81A20B-8247-4120-A101-F9DC8CDB44AC}"/>
              </a:ext>
            </a:extLst>
          </p:cNvPr>
          <p:cNvSpPr/>
          <p:nvPr/>
        </p:nvSpPr>
        <p:spPr>
          <a:xfrm>
            <a:off x="3867150" y="95250"/>
            <a:ext cx="958562" cy="714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4A862B-6DE1-4298-A9EA-EFE8771AD8FD}"/>
              </a:ext>
            </a:extLst>
          </p:cNvPr>
          <p:cNvSpPr/>
          <p:nvPr/>
        </p:nvSpPr>
        <p:spPr>
          <a:xfrm>
            <a:off x="9594160" y="71754"/>
            <a:ext cx="289560" cy="714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B5F1F7-F39B-4B30-86F2-E57BABFE6A71}"/>
              </a:ext>
            </a:extLst>
          </p:cNvPr>
          <p:cNvSpPr/>
          <p:nvPr/>
        </p:nvSpPr>
        <p:spPr>
          <a:xfrm>
            <a:off x="6725920" y="71755"/>
            <a:ext cx="289560" cy="714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2184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" grpId="0" animBg="1"/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D917-5788-4E0A-B19A-9D4F0909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381"/>
            <a:ext cx="10515600" cy="1325563"/>
          </a:xfrm>
        </p:spPr>
        <p:txBody>
          <a:bodyPr/>
          <a:lstStyle/>
          <a:p>
            <a:r>
              <a:rPr lang="en-SG" dirty="0"/>
              <a:t>Feature Selection and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B86FA-0035-47AE-A768-721BA15E8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CF9D38-5699-4A18-9604-9F9A7137A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1743075"/>
            <a:ext cx="5480566" cy="4791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144D0-3C93-46A3-8D30-78E11B295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743074"/>
            <a:ext cx="5618404" cy="494454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CC0C747-D910-4C25-BF04-EED46DB4E4E1}"/>
              </a:ext>
            </a:extLst>
          </p:cNvPr>
          <p:cNvSpPr/>
          <p:nvPr/>
        </p:nvSpPr>
        <p:spPr>
          <a:xfrm>
            <a:off x="942975" y="5676900"/>
            <a:ext cx="552450" cy="101071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12A007-D6F8-4BE6-8B8E-36FADD6E5838}"/>
              </a:ext>
            </a:extLst>
          </p:cNvPr>
          <p:cNvSpPr/>
          <p:nvPr/>
        </p:nvSpPr>
        <p:spPr>
          <a:xfrm>
            <a:off x="6886575" y="5676899"/>
            <a:ext cx="552450" cy="110490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516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4ADA78-FB70-4E1C-A695-54FCAF539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54"/>
            <a:ext cx="10515600" cy="1325563"/>
          </a:xfrm>
        </p:spPr>
        <p:txBody>
          <a:bodyPr/>
          <a:lstStyle/>
          <a:p>
            <a:r>
              <a:rPr lang="en-SG" dirty="0"/>
              <a:t>Feature Selection and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9FC5E-41E7-459D-B210-CAF93BA37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50" y="1256444"/>
            <a:ext cx="4003750" cy="5431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84D3A7-BE67-4FAC-BDE2-B600B4FF2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28" y="1256444"/>
            <a:ext cx="3657669" cy="54342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DF06FB-B451-42AC-AC62-6BE4F7F72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48B0EB2-D9D9-4209-9537-3C4AE42E2A03}"/>
              </a:ext>
            </a:extLst>
          </p:cNvPr>
          <p:cNvSpPr/>
          <p:nvPr/>
        </p:nvSpPr>
        <p:spPr>
          <a:xfrm>
            <a:off x="1473125" y="1157483"/>
            <a:ext cx="1927300" cy="40406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22B803-1CBB-4445-8704-235A6E8E0925}"/>
              </a:ext>
            </a:extLst>
          </p:cNvPr>
          <p:cNvSpPr/>
          <p:nvPr/>
        </p:nvSpPr>
        <p:spPr>
          <a:xfrm>
            <a:off x="6329327" y="1157483"/>
            <a:ext cx="2214597" cy="40406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2D5CB-4CEA-4ECC-9EC1-E151982D9B81}"/>
              </a:ext>
            </a:extLst>
          </p:cNvPr>
          <p:cNvSpPr/>
          <p:nvPr/>
        </p:nvSpPr>
        <p:spPr>
          <a:xfrm>
            <a:off x="8543924" y="2162175"/>
            <a:ext cx="1443073" cy="7239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10E906-6029-4224-A8A0-50249A9426F2}"/>
              </a:ext>
            </a:extLst>
          </p:cNvPr>
          <p:cNvSpPr/>
          <p:nvPr/>
        </p:nvSpPr>
        <p:spPr>
          <a:xfrm>
            <a:off x="3333751" y="2121096"/>
            <a:ext cx="1614170" cy="76497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AF45E5-39D8-4D50-AFE3-8C9B9DDFBFA7}"/>
              </a:ext>
            </a:extLst>
          </p:cNvPr>
          <p:cNvSpPr/>
          <p:nvPr/>
        </p:nvSpPr>
        <p:spPr>
          <a:xfrm>
            <a:off x="1473125" y="6197600"/>
            <a:ext cx="1463115" cy="4900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D837BB-EBC7-47FB-BE00-D2E845697B20}"/>
              </a:ext>
            </a:extLst>
          </p:cNvPr>
          <p:cNvSpPr/>
          <p:nvPr/>
        </p:nvSpPr>
        <p:spPr>
          <a:xfrm>
            <a:off x="6421045" y="6197600"/>
            <a:ext cx="1463115" cy="4900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5F1C45-8CC0-4C96-8CE0-025319662EB3}"/>
              </a:ext>
            </a:extLst>
          </p:cNvPr>
          <p:cNvSpPr/>
          <p:nvPr/>
        </p:nvSpPr>
        <p:spPr>
          <a:xfrm>
            <a:off x="3769005" y="3302000"/>
            <a:ext cx="437235" cy="23876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AE2DA1-C323-4ECF-80BD-C4C1B816C08A}"/>
              </a:ext>
            </a:extLst>
          </p:cNvPr>
          <p:cNvSpPr/>
          <p:nvPr/>
        </p:nvSpPr>
        <p:spPr>
          <a:xfrm>
            <a:off x="8463280" y="3312917"/>
            <a:ext cx="462405" cy="23876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1012BE-C1FF-40CF-84B9-11C11864DD9B}"/>
              </a:ext>
            </a:extLst>
          </p:cNvPr>
          <p:cNvSpPr/>
          <p:nvPr/>
        </p:nvSpPr>
        <p:spPr>
          <a:xfrm>
            <a:off x="6581775" y="3848100"/>
            <a:ext cx="1017553" cy="23812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C6929E-78CD-4316-B710-B6CFB94ADC99}"/>
              </a:ext>
            </a:extLst>
          </p:cNvPr>
          <p:cNvSpPr/>
          <p:nvPr/>
        </p:nvSpPr>
        <p:spPr>
          <a:xfrm>
            <a:off x="6581175" y="4766310"/>
            <a:ext cx="1017553" cy="23812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404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26" grpId="0" animBg="1"/>
      <p:bldP spid="2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2195</TotalTime>
  <Words>406</Words>
  <Application>Microsoft Office PowerPoint</Application>
  <PresentationFormat>Widescreen</PresentationFormat>
  <Paragraphs>70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Predicting Market Value - FIFA Soccer Players -</vt:lpstr>
      <vt:lpstr>Introduction</vt:lpstr>
      <vt:lpstr>Introduction – Skill Ratings</vt:lpstr>
      <vt:lpstr>Exploratory Data Analysis</vt:lpstr>
      <vt:lpstr>Exploratory Data Analysis</vt:lpstr>
      <vt:lpstr>Exploratory Data Analysis</vt:lpstr>
      <vt:lpstr>Exploratory Data Analysis</vt:lpstr>
      <vt:lpstr>Feature Selection and Engineering</vt:lpstr>
      <vt:lpstr>Feature Selection and Engineering</vt:lpstr>
      <vt:lpstr>Model Selection</vt:lpstr>
      <vt:lpstr>Model Selection</vt:lpstr>
      <vt:lpstr>Model Evaluation</vt:lpstr>
      <vt:lpstr>Model Evaluation</vt:lpstr>
      <vt:lpstr>Model Evaluation</vt:lpstr>
      <vt:lpstr>Conclusion &amp; Future Work</vt:lpstr>
      <vt:lpstr>Appendix – Removing Ball Skills and Mental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 Pengshi Alvin</dc:creator>
  <cp:lastModifiedBy>Tan Pengshi Alvin</cp:lastModifiedBy>
  <cp:revision>34</cp:revision>
  <dcterms:created xsi:type="dcterms:W3CDTF">2020-09-18T08:37:15Z</dcterms:created>
  <dcterms:modified xsi:type="dcterms:W3CDTF">2020-09-21T06:16:12Z</dcterms:modified>
</cp:coreProperties>
</file>